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4" d="100"/>
          <a:sy n="84" d="100"/>
        </p:scale>
        <p:origin x="595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F965E0-9014-43F7-8BDB-3C8D39572BAF}" type="datetimeFigureOut">
              <a:rPr lang="ru-RU" smtClean="0"/>
              <a:t>29.11.2024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DB571FD-8101-434C-A4A3-A1B861D763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39252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DB571FD-8101-434C-A4A3-A1B861D76341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76526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DB1E29F-585D-4CB8-845E-FCEDC2074E7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06635D58-1896-4EE1-B615-0C567C378D7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17C85670-DE3C-430C-B264-6E5C124D6F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53B7BD-6BB8-452B-A009-6DAFFDFC9990}" type="datetimeFigureOut">
              <a:rPr lang="ru-RU" smtClean="0"/>
              <a:t>29.11.2024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BD92847D-3D69-41F0-8E0F-5B2151A51D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1FA77AEC-5835-4E61-8790-C1C9B7E209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F17F51-CA1E-48B3-9000-535C870414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90672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6FA664E-021F-49D4-B336-62EA90DFDD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9A24AE73-7D12-44E9-B271-7D5BBA21C5B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5B63A870-C033-465D-BDD5-0543F3D2E1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53B7BD-6BB8-452B-A009-6DAFFDFC9990}" type="datetimeFigureOut">
              <a:rPr lang="ru-RU" smtClean="0"/>
              <a:t>29.11.2024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49CE02D7-4CDF-4A45-970B-A2FB43F81B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A41323DE-CB33-481D-AC83-8F62412573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F17F51-CA1E-48B3-9000-535C870414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5227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54B0D189-67D7-4117-845A-5459B7A4429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C80FE5FE-6F03-43B8-B81A-7E86515200B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44647F91-8BCF-4C30-A217-D8189CFAA9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53B7BD-6BB8-452B-A009-6DAFFDFC9990}" type="datetimeFigureOut">
              <a:rPr lang="ru-RU" smtClean="0"/>
              <a:t>29.11.2024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0757D284-F62A-4876-AECE-82C683847A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8DA0608F-55FC-4709-9CF0-F909436C67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F17F51-CA1E-48B3-9000-535C870414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15689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E8D342B-6000-48A7-8354-409C342C34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22F3F842-3214-4D04-81F3-46D302124E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E0FCBA4B-2067-4466-8857-1770FF2A0B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53B7BD-6BB8-452B-A009-6DAFFDFC9990}" type="datetimeFigureOut">
              <a:rPr lang="ru-RU" smtClean="0"/>
              <a:t>29.11.2024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F705E293-1C64-435B-8CAA-B270279629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B97044CF-75CB-41F3-B53E-A738DAA4F9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F17F51-CA1E-48B3-9000-535C870414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8784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9EAD809-A76B-4C5C-BD54-2F61B86163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A010F76A-18E3-4542-AE6B-75C28492449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7844A639-A0DE-489A-85A9-D14B165311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53B7BD-6BB8-452B-A009-6DAFFDFC9990}" type="datetimeFigureOut">
              <a:rPr lang="ru-RU" smtClean="0"/>
              <a:t>29.11.2024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4BFE1DE5-60FC-4CAD-8100-945CE0E371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2A5A9EA9-D31C-4457-B6CD-D5A94412E8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F17F51-CA1E-48B3-9000-535C870414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35463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C5AD751-1BC3-4BC1-9648-672151C3A2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050CEC8C-FEEC-480A-B6F1-5AA2E220C59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E4BF1576-F63E-4CD9-ADFE-DCEA09CF2C7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7452B642-CE27-4995-A850-C433A2F1F7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53B7BD-6BB8-452B-A009-6DAFFDFC9990}" type="datetimeFigureOut">
              <a:rPr lang="ru-RU" smtClean="0"/>
              <a:t>29.11.2024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3F6765D4-2713-4B3D-B28A-7DFD9CB50C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E39CC643-7429-4D60-A985-8EAA0FCFD2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F17F51-CA1E-48B3-9000-535C870414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76015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8EC6EB4-35EE-4792-958D-FEA1BC2C8C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EE20A37F-9441-4842-A26C-BAC739908A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6D47543D-2B3F-4DF3-A84E-1CDE81951E0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36B7C88D-C3E1-49CF-BE5A-671AD263E24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BBB15D76-00A0-408D-A979-BF7E36E320A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BF9AC244-3966-4F88-869B-DF4DB7A5CA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53B7BD-6BB8-452B-A009-6DAFFDFC9990}" type="datetimeFigureOut">
              <a:rPr lang="ru-RU" smtClean="0"/>
              <a:t>29.11.2024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36202620-980A-48BD-8B4B-764A5CC15E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66731F5B-15F6-4C45-9EE7-16B06E5E06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F17F51-CA1E-48B3-9000-535C870414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90715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D214275-036D-4A23-83FF-BDB8AE9C7D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BE096374-4BD8-4C77-8DF8-A84563A4A0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53B7BD-6BB8-452B-A009-6DAFFDFC9990}" type="datetimeFigureOut">
              <a:rPr lang="ru-RU" smtClean="0"/>
              <a:t>29.11.2024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095CC012-6751-4522-AAF4-8F0BBD7A1B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B0A52F35-E175-473B-B3BA-91F0EA7DF6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F17F51-CA1E-48B3-9000-535C870414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14903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F7847F3D-9E5C-481C-B495-AD9D00BCE4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53B7BD-6BB8-452B-A009-6DAFFDFC9990}" type="datetimeFigureOut">
              <a:rPr lang="ru-RU" smtClean="0"/>
              <a:t>29.11.2024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14901799-5696-4731-B5F6-492B0A0B57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6A822B1B-5391-4B84-B3F9-7A075A0F10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F17F51-CA1E-48B3-9000-535C870414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06063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EA7278C-F321-477D-911A-6C7642D862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7C056465-5820-4EC9-9B68-0FEAAE4A67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006B518D-ACD8-40E9-A806-DD41DE8A673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D98A6DDB-A65E-41D8-A9F6-65992966D5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53B7BD-6BB8-452B-A009-6DAFFDFC9990}" type="datetimeFigureOut">
              <a:rPr lang="ru-RU" smtClean="0"/>
              <a:t>29.11.2024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8773DBEF-0D81-4559-AA87-E5118A095A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F523E728-6CD5-4494-A2F1-626D8FCA43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F17F51-CA1E-48B3-9000-535C870414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37023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2A7496C-AE2D-43A8-BE91-4D2CCD27DE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3A50C091-B75E-4BE6-969C-1CCF55DD260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55023868-FA69-4656-BD07-DEF93E03A6F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C6BF5175-49F8-4B45-AC06-32CB342DE2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53B7BD-6BB8-452B-A009-6DAFFDFC9990}" type="datetimeFigureOut">
              <a:rPr lang="ru-RU" smtClean="0"/>
              <a:t>29.11.2024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B8730C02-DD55-4E3B-9450-8569EDA27E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922917CF-8707-477F-B010-A0009AA5E6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F17F51-CA1E-48B3-9000-535C870414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02815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77000"/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04BA0AB-631D-4108-B540-13DB2924E7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BB79CA94-A992-424A-A951-794B9493B5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AE311891-B514-4BA2-866E-313C3A3A6E8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53B7BD-6BB8-452B-A009-6DAFFDFC9990}" type="datetimeFigureOut">
              <a:rPr lang="ru-RU" smtClean="0"/>
              <a:t>29.11.2024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E34EA595-95C1-4D4A-B613-C858144665B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B1648693-131C-4B61-B793-EFFFB9EDDF0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F17F51-CA1E-48B3-9000-535C870414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40927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g"/><Relationship Id="rId4" Type="http://schemas.openxmlformats.org/officeDocument/2006/relationships/image" Target="../media/image16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FB9F1332-CD83-4836-92D4-1241AB224F38}"/>
              </a:ext>
            </a:extLst>
          </p:cNvPr>
          <p:cNvSpPr txBox="1"/>
          <p:nvPr/>
        </p:nvSpPr>
        <p:spPr>
          <a:xfrm>
            <a:off x="-396241" y="255564"/>
            <a:ext cx="9101797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>
                <a:solidFill>
                  <a:schemeClr val="accent1">
                    <a:lumMod val="50000"/>
                  </a:schemeClr>
                </a:solidFill>
                <a:latin typeface="Vezitsa" panose="020B0500000000000000" pitchFamily="34" charset="-52"/>
              </a:rPr>
              <a:t>230 лет </a:t>
            </a:r>
          </a:p>
          <a:p>
            <a:pPr algn="ctr"/>
            <a:r>
              <a:rPr lang="ru-RU" sz="5400" dirty="0">
                <a:solidFill>
                  <a:schemeClr val="accent1">
                    <a:lumMod val="50000"/>
                  </a:schemeClr>
                </a:solidFill>
                <a:latin typeface="Vezitsa" panose="020B0500000000000000" pitchFamily="34" charset="-52"/>
              </a:rPr>
              <a:t>станице Брюховецкой</a:t>
            </a:r>
          </a:p>
          <a:p>
            <a:pPr algn="ctr"/>
            <a:r>
              <a:rPr lang="ru-RU" sz="5400" dirty="0">
                <a:solidFill>
                  <a:schemeClr val="accent1">
                    <a:lumMod val="50000"/>
                  </a:schemeClr>
                </a:solidFill>
                <a:latin typeface="Vezitsa" panose="020B0500000000000000" pitchFamily="34" charset="-52"/>
              </a:rPr>
              <a:t>100 лет</a:t>
            </a:r>
          </a:p>
          <a:p>
            <a:pPr algn="ctr"/>
            <a:r>
              <a:rPr lang="ru-RU" sz="5400" dirty="0">
                <a:solidFill>
                  <a:schemeClr val="accent1">
                    <a:lumMod val="50000"/>
                  </a:schemeClr>
                </a:solidFill>
                <a:latin typeface="Vezitsa" panose="020B0500000000000000" pitchFamily="34" charset="-52"/>
              </a:rPr>
              <a:t> </a:t>
            </a:r>
            <a:r>
              <a:rPr lang="ru-RU" sz="5400" dirty="0" err="1">
                <a:solidFill>
                  <a:schemeClr val="accent1">
                    <a:lumMod val="50000"/>
                  </a:schemeClr>
                </a:solidFill>
                <a:latin typeface="Vezitsa" panose="020B0500000000000000" pitchFamily="34" charset="-52"/>
              </a:rPr>
              <a:t>Брюховецкому</a:t>
            </a:r>
            <a:r>
              <a:rPr lang="ru-RU" sz="5400" dirty="0">
                <a:solidFill>
                  <a:schemeClr val="accent1">
                    <a:lumMod val="50000"/>
                  </a:schemeClr>
                </a:solidFill>
                <a:latin typeface="Vezitsa" panose="020B0500000000000000" pitchFamily="34" charset="-52"/>
              </a:rPr>
              <a:t> району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3F83D4E7-3947-4C97-B552-479D03CE1BA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4156" y="3830516"/>
            <a:ext cx="2221001" cy="2771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58868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: скругленные противолежащие углы 3">
            <a:extLst>
              <a:ext uri="{FF2B5EF4-FFF2-40B4-BE49-F238E27FC236}">
                <a16:creationId xmlns:a16="http://schemas.microsoft.com/office/drawing/2014/main" xmlns="" id="{701075BD-6E85-4AF9-8ED6-92BA52FFC773}"/>
              </a:ext>
            </a:extLst>
          </p:cNvPr>
          <p:cNvSpPr/>
          <p:nvPr/>
        </p:nvSpPr>
        <p:spPr>
          <a:xfrm>
            <a:off x="672903" y="437197"/>
            <a:ext cx="10846191" cy="2016443"/>
          </a:xfrm>
          <a:prstGeom prst="round2DiagRect">
            <a:avLst/>
          </a:prstGeom>
          <a:solidFill>
            <a:schemeClr val="lt1">
              <a:alpha val="49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99E28919-A0C4-48FE-8D61-BCB4E70FE3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2477" y="713105"/>
            <a:ext cx="10846191" cy="201644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200" dirty="0">
                <a:solidFill>
                  <a:schemeClr val="accent1">
                    <a:lumMod val="50000"/>
                  </a:schemeClr>
                </a:solidFill>
              </a:rPr>
              <a:t>  </a:t>
            </a:r>
            <a:r>
              <a:rPr lang="ru-RU" sz="3100" dirty="0">
                <a:solidFill>
                  <a:schemeClr val="accent1">
                    <a:lumMod val="50000"/>
                  </a:schemeClr>
                </a:solidFill>
              </a:rPr>
              <a:t>Ракетная установка «Катюша». Установлена в честь советских воинов, освободивших район от фашистских захватчиков. Расположена на южной окраине станицы Брюховецкой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FFEA0E04-ECF2-42EE-846B-85A40C18F92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6304" y="2683829"/>
            <a:ext cx="5059387" cy="379454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3211991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: скругленные противолежащие углы 13">
            <a:extLst>
              <a:ext uri="{FF2B5EF4-FFF2-40B4-BE49-F238E27FC236}">
                <a16:creationId xmlns:a16="http://schemas.microsoft.com/office/drawing/2014/main" xmlns="" id="{9750BA77-829A-4A36-AB09-02C97C5F59B6}"/>
              </a:ext>
            </a:extLst>
          </p:cNvPr>
          <p:cNvSpPr/>
          <p:nvPr/>
        </p:nvSpPr>
        <p:spPr>
          <a:xfrm>
            <a:off x="716279" y="437197"/>
            <a:ext cx="10896601" cy="1253491"/>
          </a:xfrm>
          <a:prstGeom prst="round2DiagRect">
            <a:avLst/>
          </a:prstGeom>
          <a:solidFill>
            <a:schemeClr val="lt1">
              <a:alpha val="49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204C77F-D955-47DE-8072-E933054807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 </a:t>
            </a:r>
            <a:r>
              <a:rPr lang="ru-RU" sz="3200" dirty="0" err="1">
                <a:solidFill>
                  <a:schemeClr val="accent1">
                    <a:lumMod val="50000"/>
                  </a:schemeClr>
                </a:solidFill>
                <a:latin typeface="+mn-lt"/>
              </a:rPr>
              <a:t>Брюховецкий</a:t>
            </a:r>
            <a:r>
              <a:rPr lang="ru-RU" sz="3200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 район славится своими достижениями в спорте и в культурной деятельности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871686CC-2A08-4807-8925-8AED45C1CB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39489">
            <a:off x="1572415" y="4367697"/>
            <a:ext cx="5080000" cy="20574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6F7DCA37-B2CA-4162-8969-CA90841D0CA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35690">
            <a:off x="7169234" y="1677023"/>
            <a:ext cx="3426460" cy="234269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36FB7069-AD4A-4E34-96A7-5F52B5C7A99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52038">
            <a:off x="1454481" y="1801389"/>
            <a:ext cx="3776656" cy="251777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CA0C1D64-2323-4D60-826C-323C7FF934E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04338">
            <a:off x="7118355" y="3853400"/>
            <a:ext cx="4160312" cy="277489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22318583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: скругленные противолежащие углы 6">
            <a:extLst>
              <a:ext uri="{FF2B5EF4-FFF2-40B4-BE49-F238E27FC236}">
                <a16:creationId xmlns:a16="http://schemas.microsoft.com/office/drawing/2014/main" xmlns="" id="{DF4E6FE7-C1BD-4199-BA58-395FC20C2B98}"/>
              </a:ext>
            </a:extLst>
          </p:cNvPr>
          <p:cNvSpPr/>
          <p:nvPr/>
        </p:nvSpPr>
        <p:spPr>
          <a:xfrm>
            <a:off x="392724" y="436098"/>
            <a:ext cx="6233159" cy="5176911"/>
          </a:xfrm>
          <a:prstGeom prst="round2DiagRect">
            <a:avLst>
              <a:gd name="adj1" fmla="val 6341"/>
              <a:gd name="adj2" fmla="val 0"/>
            </a:avLst>
          </a:prstGeom>
          <a:solidFill>
            <a:schemeClr val="lt1">
              <a:alpha val="49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5548B7A-7782-4F47-A478-BD2C592E40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5603" y="210381"/>
            <a:ext cx="5520397" cy="1238592"/>
          </a:xfrm>
        </p:spPr>
        <p:txBody>
          <a:bodyPr>
            <a:normAutofit/>
          </a:bodyPr>
          <a:lstStyle/>
          <a:p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Историческая справка</a:t>
            </a: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7B5AEC54-9794-454A-8AE3-AF2388A5AF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2724" y="1448973"/>
            <a:ext cx="6528582" cy="4351338"/>
          </a:xfrm>
        </p:spPr>
        <p:txBody>
          <a:bodyPr/>
          <a:lstStyle/>
          <a:p>
            <a:pPr marL="0" indent="0">
              <a:buNone/>
            </a:pP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   Земля Брюховецкая! В пересечении голубых лент реки Бейсуг и ее притоков, строгих зеленых линий лесополос и серых лент автодорог — ты раскинулась простором степей и волнующим морем золотых колосьев, тихими плавнями, улицами хуторов и станиц. Для 46 тысяч жителей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</a:rPr>
              <a:t>Брюховецкий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 район — самый дорогой уголок земли, корнями уходящий в XVIII век.</a:t>
            </a:r>
          </a:p>
          <a:p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C52B3EEC-50B0-420B-B780-A385008CA4D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8540" y="1708906"/>
            <a:ext cx="5158923" cy="344018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7267334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: скругленные противолежащие углы 7">
            <a:extLst>
              <a:ext uri="{FF2B5EF4-FFF2-40B4-BE49-F238E27FC236}">
                <a16:creationId xmlns:a16="http://schemas.microsoft.com/office/drawing/2014/main" xmlns="" id="{375D6F7D-D38D-4C9C-BEA2-A8F2B9B0C474}"/>
              </a:ext>
            </a:extLst>
          </p:cNvPr>
          <p:cNvSpPr/>
          <p:nvPr/>
        </p:nvSpPr>
        <p:spPr>
          <a:xfrm>
            <a:off x="393895" y="530432"/>
            <a:ext cx="6035039" cy="5797135"/>
          </a:xfrm>
          <a:prstGeom prst="round2DiagRect">
            <a:avLst>
              <a:gd name="adj1" fmla="val 5504"/>
              <a:gd name="adj2" fmla="val 0"/>
            </a:avLst>
          </a:prstGeom>
          <a:solidFill>
            <a:schemeClr val="lt1">
              <a:alpha val="49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79C72477-663C-46D8-8EF4-C591FDBEDA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3895" y="530432"/>
            <a:ext cx="6035039" cy="579713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600" dirty="0">
                <a:solidFill>
                  <a:schemeClr val="accent1">
                    <a:lumMod val="50000"/>
                  </a:schemeClr>
                </a:solidFill>
              </a:rPr>
              <a:t>  </a:t>
            </a:r>
            <a:r>
              <a:rPr lang="ru-RU" sz="3200" dirty="0">
                <a:solidFill>
                  <a:schemeClr val="accent1">
                    <a:lumMod val="50000"/>
                  </a:schemeClr>
                </a:solidFill>
              </a:rPr>
              <a:t>Станица Брюховецкая – районный центр, бывший курень. Свое название станица получила от имени запорожского атамана – 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</a:rPr>
              <a:t>Ивана Мартыновича </a:t>
            </a:r>
            <a:r>
              <a:rPr lang="ru-RU" sz="3200" b="1" dirty="0" err="1">
                <a:solidFill>
                  <a:schemeClr val="accent1">
                    <a:lumMod val="50000"/>
                  </a:schemeClr>
                </a:solidFill>
              </a:rPr>
              <a:t>Брюховецкого</a:t>
            </a:r>
            <a:endParaRPr lang="ru-RU" sz="32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ru-RU" sz="3200" dirty="0">
                <a:solidFill>
                  <a:schemeClr val="accent1">
                    <a:lumMod val="50000"/>
                  </a:schemeClr>
                </a:solidFill>
              </a:rPr>
              <a:t> При жеребьевке мест под курени зимой 1794 года атаману </a:t>
            </a:r>
            <a:r>
              <a:rPr lang="ru-RU" sz="3200" dirty="0" err="1">
                <a:solidFill>
                  <a:schemeClr val="accent1">
                    <a:lumMod val="50000"/>
                  </a:schemeClr>
                </a:solidFill>
              </a:rPr>
              <a:t>Брюховецкому</a:t>
            </a:r>
            <a:r>
              <a:rPr lang="ru-RU" sz="3200" dirty="0">
                <a:solidFill>
                  <a:schemeClr val="accent1">
                    <a:lumMod val="50000"/>
                  </a:schemeClr>
                </a:solidFill>
              </a:rPr>
              <a:t> досталась территория у устья реки </a:t>
            </a:r>
            <a:r>
              <a:rPr lang="ru-RU" sz="3200" dirty="0" err="1">
                <a:solidFill>
                  <a:schemeClr val="accent1">
                    <a:lumMod val="50000"/>
                  </a:schemeClr>
                </a:solidFill>
              </a:rPr>
              <a:t>Бейсужок</a:t>
            </a:r>
            <a:r>
              <a:rPr lang="ru-RU" sz="3200" dirty="0">
                <a:solidFill>
                  <a:schemeClr val="accent1">
                    <a:lumMod val="50000"/>
                  </a:schemeClr>
                </a:solidFill>
              </a:rPr>
              <a:t>, около так называемого Великого кургана.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BD6C0AE9-531D-4D72-99B5-8394C521ED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2608" y="662148"/>
            <a:ext cx="4278155" cy="553370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9549496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: скругленные противолежащие углы 16">
            <a:extLst>
              <a:ext uri="{FF2B5EF4-FFF2-40B4-BE49-F238E27FC236}">
                <a16:creationId xmlns:a16="http://schemas.microsoft.com/office/drawing/2014/main" xmlns="" id="{9FA9B6A0-6483-4A4D-BC63-76B7D6FCAE63}"/>
              </a:ext>
            </a:extLst>
          </p:cNvPr>
          <p:cNvSpPr/>
          <p:nvPr/>
        </p:nvSpPr>
        <p:spPr>
          <a:xfrm>
            <a:off x="2179163" y="2312627"/>
            <a:ext cx="4219316" cy="831582"/>
          </a:xfrm>
          <a:prstGeom prst="round2DiagRect">
            <a:avLst/>
          </a:prstGeom>
          <a:solidFill>
            <a:schemeClr val="lt1">
              <a:alpha val="49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: скругленные противолежащие углы 17">
            <a:extLst>
              <a:ext uri="{FF2B5EF4-FFF2-40B4-BE49-F238E27FC236}">
                <a16:creationId xmlns:a16="http://schemas.microsoft.com/office/drawing/2014/main" xmlns="" id="{C56BB8A3-63B4-471F-BCD0-3EDF0CA5E6C7}"/>
              </a:ext>
            </a:extLst>
          </p:cNvPr>
          <p:cNvSpPr/>
          <p:nvPr/>
        </p:nvSpPr>
        <p:spPr>
          <a:xfrm>
            <a:off x="2119363" y="3877161"/>
            <a:ext cx="4219316" cy="831582"/>
          </a:xfrm>
          <a:prstGeom prst="round2DiagRect">
            <a:avLst/>
          </a:prstGeom>
          <a:solidFill>
            <a:schemeClr val="lt1">
              <a:alpha val="49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: скругленные противолежащие углы 18">
            <a:extLst>
              <a:ext uri="{FF2B5EF4-FFF2-40B4-BE49-F238E27FC236}">
                <a16:creationId xmlns:a16="http://schemas.microsoft.com/office/drawing/2014/main" xmlns="" id="{A5AEEE11-44A2-403C-9C2F-8D6078574E14}"/>
              </a:ext>
            </a:extLst>
          </p:cNvPr>
          <p:cNvSpPr/>
          <p:nvPr/>
        </p:nvSpPr>
        <p:spPr>
          <a:xfrm>
            <a:off x="2179163" y="5492644"/>
            <a:ext cx="4219316" cy="831582"/>
          </a:xfrm>
          <a:prstGeom prst="round2DiagRect">
            <a:avLst/>
          </a:prstGeom>
          <a:solidFill>
            <a:schemeClr val="lt1">
              <a:alpha val="49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: скругленные противолежащие углы 3">
            <a:extLst>
              <a:ext uri="{FF2B5EF4-FFF2-40B4-BE49-F238E27FC236}">
                <a16:creationId xmlns:a16="http://schemas.microsoft.com/office/drawing/2014/main" xmlns="" id="{D746EE2B-5BC4-4128-B281-669352325707}"/>
              </a:ext>
            </a:extLst>
          </p:cNvPr>
          <p:cNvSpPr/>
          <p:nvPr/>
        </p:nvSpPr>
        <p:spPr>
          <a:xfrm>
            <a:off x="211015" y="281354"/>
            <a:ext cx="10846191" cy="1663163"/>
          </a:xfrm>
          <a:prstGeom prst="round2DiagRect">
            <a:avLst/>
          </a:prstGeom>
          <a:solidFill>
            <a:schemeClr val="lt1">
              <a:alpha val="49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DA38DC1E-952E-4DAB-9AD6-8F524F37D2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0181" y="433293"/>
            <a:ext cx="11155680" cy="1663163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dirty="0"/>
              <a:t> </a:t>
            </a:r>
            <a:r>
              <a:rPr lang="ru-RU" sz="3600" dirty="0">
                <a:solidFill>
                  <a:schemeClr val="accent1">
                    <a:lumMod val="50000"/>
                  </a:schemeClr>
                </a:solidFill>
              </a:rPr>
              <a:t>В 1842 году курени были переименованы в станицы, и Брюховецкая (а также станицы </a:t>
            </a:r>
            <a:r>
              <a:rPr lang="ru-RU" sz="3600" dirty="0" err="1">
                <a:solidFill>
                  <a:schemeClr val="accent1">
                    <a:lumMod val="50000"/>
                  </a:schemeClr>
                </a:solidFill>
              </a:rPr>
              <a:t>Батуринская</a:t>
            </a:r>
            <a:r>
              <a:rPr lang="ru-RU" sz="3600" dirty="0">
                <a:solidFill>
                  <a:schemeClr val="accent1">
                    <a:lumMod val="50000"/>
                  </a:schemeClr>
                </a:solidFill>
              </a:rPr>
              <a:t> и </a:t>
            </a:r>
            <a:r>
              <a:rPr lang="ru-RU" sz="3600" dirty="0" err="1">
                <a:solidFill>
                  <a:schemeClr val="accent1">
                    <a:lumMod val="50000"/>
                  </a:schemeClr>
                </a:solidFill>
              </a:rPr>
              <a:t>Переясловская</a:t>
            </a:r>
            <a:r>
              <a:rPr lang="ru-RU" sz="3600" dirty="0">
                <a:solidFill>
                  <a:schemeClr val="accent1">
                    <a:lumMod val="50000"/>
                  </a:schemeClr>
                </a:solidFill>
              </a:rPr>
              <a:t>) вошли в состав </a:t>
            </a:r>
            <a:r>
              <a:rPr lang="ru-RU" sz="3600" dirty="0" err="1">
                <a:solidFill>
                  <a:schemeClr val="accent1">
                    <a:lumMod val="50000"/>
                  </a:schemeClr>
                </a:solidFill>
              </a:rPr>
              <a:t>Екатеринодарского</a:t>
            </a:r>
            <a:r>
              <a:rPr lang="ru-RU" sz="3600" dirty="0">
                <a:solidFill>
                  <a:schemeClr val="accent1">
                    <a:lumMod val="50000"/>
                  </a:schemeClr>
                </a:solidFill>
              </a:rPr>
              <a:t> округа.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6D9D235C-C049-4FEF-9065-F1EA455B4E4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6147" y="2339588"/>
            <a:ext cx="3011059" cy="3350487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09ED5ABD-1F09-4037-B5BF-CCB7A0F14EF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341" y="2127795"/>
            <a:ext cx="1153801" cy="1440000"/>
          </a:xfrm>
          <a:prstGeom prst="rect">
            <a:avLst/>
          </a:prstGeom>
          <a:effectLst>
            <a:glow>
              <a:schemeClr val="accent1">
                <a:alpha val="40000"/>
              </a:schemeClr>
            </a:glow>
          </a:effectLst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5E56DA90-80DA-4A1E-B13F-1D8D35C5082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341" y="3710873"/>
            <a:ext cx="1172519" cy="1440000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0CB6706F-13D5-492C-A557-F446A81DF3F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341" y="5293951"/>
            <a:ext cx="1209600" cy="1440000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AF90EE57-D5FA-490B-BDDF-21AE5F6B697D}"/>
              </a:ext>
            </a:extLst>
          </p:cNvPr>
          <p:cNvSpPr txBox="1"/>
          <p:nvPr/>
        </p:nvSpPr>
        <p:spPr>
          <a:xfrm flipH="1">
            <a:off x="2336791" y="2544191"/>
            <a:ext cx="378445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solidFill>
                  <a:schemeClr val="accent1">
                    <a:lumMod val="50000"/>
                  </a:schemeClr>
                </a:solidFill>
              </a:rPr>
              <a:t>Герб станицы Брюховецкой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5DA23C60-8BAC-413B-9BBD-4FEF546D68E5}"/>
              </a:ext>
            </a:extLst>
          </p:cNvPr>
          <p:cNvSpPr txBox="1"/>
          <p:nvPr/>
        </p:nvSpPr>
        <p:spPr>
          <a:xfrm flipH="1">
            <a:off x="2238963" y="4062119"/>
            <a:ext cx="40997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solidFill>
                  <a:schemeClr val="accent1">
                    <a:lumMod val="50000"/>
                  </a:schemeClr>
                </a:solidFill>
              </a:rPr>
              <a:t>Герб станицы </a:t>
            </a:r>
            <a:r>
              <a:rPr lang="ru-RU" sz="2400" dirty="0" err="1">
                <a:solidFill>
                  <a:schemeClr val="accent1">
                    <a:lumMod val="50000"/>
                  </a:schemeClr>
                </a:solidFill>
              </a:rPr>
              <a:t>Переясловской</a:t>
            </a:r>
            <a:endParaRPr lang="ru-RU" sz="24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C9F665E9-88BE-4B51-A1AD-75674EA867EB}"/>
              </a:ext>
            </a:extLst>
          </p:cNvPr>
          <p:cNvSpPr txBox="1"/>
          <p:nvPr/>
        </p:nvSpPr>
        <p:spPr>
          <a:xfrm flipH="1">
            <a:off x="2336791" y="5677602"/>
            <a:ext cx="40997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solidFill>
                  <a:schemeClr val="accent1">
                    <a:lumMod val="50000"/>
                  </a:schemeClr>
                </a:solidFill>
              </a:rPr>
              <a:t>Герб станицы </a:t>
            </a:r>
            <a:r>
              <a:rPr lang="ru-RU" sz="2400" dirty="0" err="1">
                <a:solidFill>
                  <a:schemeClr val="accent1">
                    <a:lumMod val="50000"/>
                  </a:schemeClr>
                </a:solidFill>
              </a:rPr>
              <a:t>Батуринской</a:t>
            </a:r>
            <a:endParaRPr lang="ru-RU" sz="24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21" name="Прямоугольник: скругленные противолежащие углы 20">
            <a:extLst>
              <a:ext uri="{FF2B5EF4-FFF2-40B4-BE49-F238E27FC236}">
                <a16:creationId xmlns:a16="http://schemas.microsoft.com/office/drawing/2014/main" xmlns="" id="{B2E7AF9A-B1AB-486B-87EC-8336ED5828F2}"/>
              </a:ext>
            </a:extLst>
          </p:cNvPr>
          <p:cNvSpPr/>
          <p:nvPr/>
        </p:nvSpPr>
        <p:spPr>
          <a:xfrm>
            <a:off x="7400767" y="5807657"/>
            <a:ext cx="4219316" cy="831582"/>
          </a:xfrm>
          <a:prstGeom prst="round2DiagRect">
            <a:avLst/>
          </a:prstGeom>
          <a:solidFill>
            <a:schemeClr val="lt1">
              <a:alpha val="49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schemeClr val="accent1">
                    <a:lumMod val="50000"/>
                  </a:schemeClr>
                </a:solidFill>
              </a:rPr>
              <a:t>Герб Кубанского казачьего войска</a:t>
            </a:r>
          </a:p>
        </p:txBody>
      </p:sp>
    </p:spTree>
    <p:extLst>
      <p:ext uri="{BB962C8B-B14F-4D97-AF65-F5344CB8AC3E}">
        <p14:creationId xmlns:p14="http://schemas.microsoft.com/office/powerpoint/2010/main" val="3376848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: скругленные противолежащие углы 3">
            <a:extLst>
              <a:ext uri="{FF2B5EF4-FFF2-40B4-BE49-F238E27FC236}">
                <a16:creationId xmlns:a16="http://schemas.microsoft.com/office/drawing/2014/main" xmlns="" id="{2E8D164B-D3E8-49F6-BACF-9DE367063F44}"/>
              </a:ext>
            </a:extLst>
          </p:cNvPr>
          <p:cNvSpPr/>
          <p:nvPr/>
        </p:nvSpPr>
        <p:spPr>
          <a:xfrm>
            <a:off x="672903" y="437197"/>
            <a:ext cx="10846191" cy="2016443"/>
          </a:xfrm>
          <a:prstGeom prst="round2DiagRect">
            <a:avLst/>
          </a:prstGeom>
          <a:solidFill>
            <a:schemeClr val="lt1">
              <a:alpha val="49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E8B82FDF-963B-4455-A795-FA2B7D6F32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8" y="667385"/>
            <a:ext cx="10515600" cy="1786255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dirty="0"/>
              <a:t> </a:t>
            </a:r>
            <a:r>
              <a:rPr lang="ru-RU" sz="3200" dirty="0">
                <a:solidFill>
                  <a:schemeClr val="accent1">
                    <a:lumMod val="50000"/>
                  </a:schemeClr>
                </a:solidFill>
              </a:rPr>
              <a:t>В 1924 году был образован </a:t>
            </a:r>
            <a:r>
              <a:rPr lang="ru-RU" sz="3200" dirty="0" err="1">
                <a:solidFill>
                  <a:schemeClr val="accent1">
                    <a:lumMod val="50000"/>
                  </a:schemeClr>
                </a:solidFill>
              </a:rPr>
              <a:t>Брюховецкий</a:t>
            </a:r>
            <a:r>
              <a:rPr lang="ru-RU" sz="3200" dirty="0">
                <a:solidFill>
                  <a:schemeClr val="accent1">
                    <a:lumMod val="50000"/>
                  </a:schemeClr>
                </a:solidFill>
              </a:rPr>
              <a:t> район. Он расположен в северо-западной части Азово-Кубанской низменности.</a:t>
            </a:r>
          </a:p>
          <a:p>
            <a:pPr marL="0" indent="0">
              <a:buNone/>
            </a:pPr>
            <a:r>
              <a:rPr lang="ru-RU" sz="3200" dirty="0">
                <a:solidFill>
                  <a:schemeClr val="accent1">
                    <a:lumMod val="50000"/>
                  </a:schemeClr>
                </a:solidFill>
              </a:rPr>
              <a:t> Район расположен на площади 1368 квадратных километров.</a:t>
            </a: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614A3473-19CD-443F-98DA-5DBB96A4174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3978" y="2683828"/>
            <a:ext cx="6924040" cy="389477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0907551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: скругленные противолежащие углы 3">
            <a:extLst>
              <a:ext uri="{FF2B5EF4-FFF2-40B4-BE49-F238E27FC236}">
                <a16:creationId xmlns:a16="http://schemas.microsoft.com/office/drawing/2014/main" xmlns="" id="{259702DD-03E5-400E-AD18-1665CF803F83}"/>
              </a:ext>
            </a:extLst>
          </p:cNvPr>
          <p:cNvSpPr/>
          <p:nvPr/>
        </p:nvSpPr>
        <p:spPr>
          <a:xfrm>
            <a:off x="672903" y="437197"/>
            <a:ext cx="10680897" cy="4351339"/>
          </a:xfrm>
          <a:prstGeom prst="round2DiagRect">
            <a:avLst>
              <a:gd name="adj1" fmla="val 6566"/>
              <a:gd name="adj2" fmla="val 0"/>
            </a:avLst>
          </a:prstGeom>
          <a:solidFill>
            <a:schemeClr val="lt1">
              <a:alpha val="49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D256CC4-FF41-4B67-8596-9A5823709E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Памятники истории, архитектуры, культуры</a:t>
            </a: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3BE70D22-B457-4274-9015-3759298E4B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3600" dirty="0">
                <a:solidFill>
                  <a:schemeClr val="accent1">
                    <a:lumMod val="50000"/>
                  </a:schemeClr>
                </a:solidFill>
              </a:rPr>
              <a:t> Район интересен историко-культурным наследием. Здесь 123 памятника археологии, из них 3 городища. </a:t>
            </a:r>
            <a:r>
              <a:rPr lang="ru-RU" sz="3600" dirty="0" err="1">
                <a:solidFill>
                  <a:schemeClr val="accent1">
                    <a:lumMod val="50000"/>
                  </a:schemeClr>
                </a:solidFill>
              </a:rPr>
              <a:t>Новоджерелиевское</a:t>
            </a:r>
            <a:r>
              <a:rPr lang="ru-RU" sz="3600" dirty="0">
                <a:solidFill>
                  <a:schemeClr val="accent1">
                    <a:lumMod val="50000"/>
                  </a:schemeClr>
                </a:solidFill>
              </a:rPr>
              <a:t> городище – одно из самых крупных на Северном Кавказе. В районе находится 30 памятников истории и 7 музеев.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758495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: скругленные противолежащие углы 3">
            <a:extLst>
              <a:ext uri="{FF2B5EF4-FFF2-40B4-BE49-F238E27FC236}">
                <a16:creationId xmlns:a16="http://schemas.microsoft.com/office/drawing/2014/main" xmlns="" id="{59F4B9C5-A534-402B-BFFB-C510EE9EB9B0}"/>
              </a:ext>
            </a:extLst>
          </p:cNvPr>
          <p:cNvSpPr/>
          <p:nvPr/>
        </p:nvSpPr>
        <p:spPr>
          <a:xfrm>
            <a:off x="441960" y="437197"/>
            <a:ext cx="11506199" cy="1955483"/>
          </a:xfrm>
          <a:prstGeom prst="round2DiagRect">
            <a:avLst/>
          </a:prstGeom>
          <a:solidFill>
            <a:schemeClr val="lt1">
              <a:alpha val="49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A864A049-68D9-4039-A4D2-AFD2191D3E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1960" y="758030"/>
            <a:ext cx="11506200" cy="1313815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dirty="0"/>
              <a:t> </a:t>
            </a:r>
            <a:r>
              <a:rPr lang="ru-RU" sz="3900" dirty="0">
                <a:solidFill>
                  <a:schemeClr val="accent1">
                    <a:lumMod val="50000"/>
                  </a:schemeClr>
                </a:solidFill>
              </a:rPr>
              <a:t>Мемориальный комплекс «Скорбящая мать». Расположен в Центральном парке станицы Брюховецкой.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0672C3D6-7DDF-47BF-8003-50FB367557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4969" y="2713513"/>
            <a:ext cx="7042062" cy="358292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7342374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: скругленные противолежащие углы 3">
            <a:extLst>
              <a:ext uri="{FF2B5EF4-FFF2-40B4-BE49-F238E27FC236}">
                <a16:creationId xmlns:a16="http://schemas.microsoft.com/office/drawing/2014/main" xmlns="" id="{DA9AD580-186B-4651-BC3C-6178D6A5D798}"/>
              </a:ext>
            </a:extLst>
          </p:cNvPr>
          <p:cNvSpPr/>
          <p:nvPr/>
        </p:nvSpPr>
        <p:spPr>
          <a:xfrm>
            <a:off x="274320" y="437197"/>
            <a:ext cx="11704320" cy="1726883"/>
          </a:xfrm>
          <a:prstGeom prst="round2DiagRect">
            <a:avLst/>
          </a:prstGeom>
          <a:solidFill>
            <a:schemeClr val="lt1">
              <a:alpha val="49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0CC62502-E937-4DC7-9DB6-BF9CBE1038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000" y="728345"/>
            <a:ext cx="11811000" cy="1435735"/>
          </a:xfrm>
        </p:spPr>
        <p:txBody>
          <a:bodyPr/>
          <a:lstStyle/>
          <a:p>
            <a:pPr marL="0" indent="0">
              <a:buNone/>
            </a:pP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  Мемориальный комплекс «Пионеры-герои Елена и Виталий Голубятниковы». Находится на территории средней общеобразовательной школы № 3 ст. Брюховецкой.</a:t>
            </a:r>
            <a:endParaRPr lang="ru-RU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CB8D0B30-87EC-43F6-BF76-78D40D1976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1340" y="2455228"/>
            <a:ext cx="5989320" cy="406501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7809456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: скругленные противолежащие углы 3">
            <a:extLst>
              <a:ext uri="{FF2B5EF4-FFF2-40B4-BE49-F238E27FC236}">
                <a16:creationId xmlns:a16="http://schemas.microsoft.com/office/drawing/2014/main" xmlns="" id="{FD4729F9-75C1-4292-853D-90E6DD3E5960}"/>
              </a:ext>
            </a:extLst>
          </p:cNvPr>
          <p:cNvSpPr/>
          <p:nvPr/>
        </p:nvSpPr>
        <p:spPr>
          <a:xfrm>
            <a:off x="441960" y="437197"/>
            <a:ext cx="11506199" cy="1955483"/>
          </a:xfrm>
          <a:prstGeom prst="round2DiagRect">
            <a:avLst/>
          </a:prstGeom>
          <a:solidFill>
            <a:schemeClr val="lt1">
              <a:alpha val="49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BC58BAF8-0E6F-4F5E-808B-AFC77CF40C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45465"/>
            <a:ext cx="10515600" cy="1710055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  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Мемориальный комплекс «Братская могила». В нем захоронено более 1000 советских воинов и мирных жителей, погибших в боях с фашистскими захватчиками. Расположен на территории средней школы № 9 станицы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</a:rPr>
              <a:t>Батуринской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.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18772142-4ABD-4169-9652-FF73BC808E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8881" y="2718051"/>
            <a:ext cx="7234238" cy="359448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73689581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242</TotalTime>
  <Words>274</Words>
  <Application>Microsoft Office PowerPoint</Application>
  <PresentationFormat>Широкоэкранный</PresentationFormat>
  <Paragraphs>23</Paragraphs>
  <Slides>11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Vezitsa</vt:lpstr>
      <vt:lpstr>Тема Office</vt:lpstr>
      <vt:lpstr>Презентация PowerPoint</vt:lpstr>
      <vt:lpstr>Историческая справка</vt:lpstr>
      <vt:lpstr>Презентация PowerPoint</vt:lpstr>
      <vt:lpstr>Презентация PowerPoint</vt:lpstr>
      <vt:lpstr>Презентация PowerPoint</vt:lpstr>
      <vt:lpstr>Памятники истории, архитектуры, культуры</vt:lpstr>
      <vt:lpstr>Презентация PowerPoint</vt:lpstr>
      <vt:lpstr>Презентация PowerPoint</vt:lpstr>
      <vt:lpstr>Презентация PowerPoint</vt:lpstr>
      <vt:lpstr>Презентация PowerPoint</vt:lpstr>
      <vt:lpstr> Брюховецкий район славится своими достижениями в спорте и в культурной деятельности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3</cp:lastModifiedBy>
  <cp:revision>6</cp:revision>
  <dcterms:created xsi:type="dcterms:W3CDTF">2024-09-30T17:58:49Z</dcterms:created>
  <dcterms:modified xsi:type="dcterms:W3CDTF">2024-11-29T05:35:04Z</dcterms:modified>
</cp:coreProperties>
</file>