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59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965E0-9014-43F7-8BDB-3C8D39572BAF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571FD-8101-434C-A4A3-A1B861D763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925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571FD-8101-434C-A4A3-A1B861D7634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652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B1E29F-585D-4CB8-845E-FCEDC2074E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6635D58-1896-4EE1-B615-0C567C378D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7C85670-DE3C-430C-B264-6E5C124D6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B7BD-6BB8-452B-A009-6DAFFDFC999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D92847D-3D69-41F0-8E0F-5B2151A51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FA77AEC-5835-4E61-8790-C1C9B7E20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17F51-CA1E-48B3-9000-535C87041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067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6FA664E-021F-49D4-B336-62EA90DFD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A24AE73-7D12-44E9-B271-7D5BBA21C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B63A870-C033-465D-BDD5-0543F3D2E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B7BD-6BB8-452B-A009-6DAFFDFC999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9CE02D7-4CDF-4A45-970B-A2FB43F81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41323DE-CB33-481D-AC83-8F6241257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17F51-CA1E-48B3-9000-535C87041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22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54B0D189-67D7-4117-845A-5459B7A442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80FE5FE-6F03-43B8-B81A-7E86515200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4647F91-8BCF-4C30-A217-D8189CFAA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B7BD-6BB8-452B-A009-6DAFFDFC999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757D284-F62A-4876-AECE-82C683847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DA0608F-55FC-4709-9CF0-F909436C6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17F51-CA1E-48B3-9000-535C87041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568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E8D342B-6000-48A7-8354-409C342C3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2F3F842-3214-4D04-81F3-46D302124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0FCBA4B-2067-4466-8857-1770FF2A0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B7BD-6BB8-452B-A009-6DAFFDFC999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705E293-1C64-435B-8CAA-B27027962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97044CF-75CB-41F3-B53E-A738DAA4F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17F51-CA1E-48B3-9000-535C87041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78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EAD809-A76B-4C5C-BD54-2F61B8616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010F76A-18E3-4542-AE6B-75C2849244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844A639-A0DE-489A-85A9-D14B16531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B7BD-6BB8-452B-A009-6DAFFDFC999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BFE1DE5-60FC-4CAD-8100-945CE0E37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A5A9EA9-D31C-4457-B6CD-D5A94412E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17F51-CA1E-48B3-9000-535C87041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546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5AD751-1BC3-4BC1-9648-672151C3A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50CEC8C-FEEC-480A-B6F1-5AA2E220C5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4BF1576-F63E-4CD9-ADFE-DCEA09CF2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452B642-CE27-4995-A850-C433A2F1F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B7BD-6BB8-452B-A009-6DAFFDFC999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F6765D4-2713-4B3D-B28A-7DFD9CB50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39CC643-7429-4D60-A985-8EAA0FCFD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17F51-CA1E-48B3-9000-535C87041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601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EC6EB4-35EE-4792-958D-FEA1BC2C8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E20A37F-9441-4842-A26C-BAC739908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D47543D-2B3F-4DF3-A84E-1CDE81951E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6B7C88D-C3E1-49CF-BE5A-671AD263E2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BB15D76-00A0-408D-A979-BF7E36E320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BF9AC244-3966-4F88-869B-DF4DB7A5C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B7BD-6BB8-452B-A009-6DAFFDFC999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6202620-980A-48BD-8B4B-764A5CC15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66731F5B-15F6-4C45-9EE7-16B06E5E0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17F51-CA1E-48B3-9000-535C87041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071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214275-036D-4A23-83FF-BDB8AE9C7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E096374-4BD8-4C77-8DF8-A84563A4A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B7BD-6BB8-452B-A009-6DAFFDFC999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95CC012-6751-4522-AAF4-8F0BBD7A1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0A52F35-E175-473B-B3BA-91F0EA7DF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17F51-CA1E-48B3-9000-535C87041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490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F7847F3D-9E5C-481C-B495-AD9D00BCE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B7BD-6BB8-452B-A009-6DAFFDFC999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4901799-5696-4731-B5F6-492B0A0B5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A822B1B-5391-4B84-B3F9-7A075A0F1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17F51-CA1E-48B3-9000-535C87041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606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A7278C-F321-477D-911A-6C7642D86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C056465-5820-4EC9-9B68-0FEAAE4A6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06B518D-ACD8-40E9-A806-DD41DE8A67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98A6DDB-A65E-41D8-A9F6-65992966D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B7BD-6BB8-452B-A009-6DAFFDFC999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773DBEF-0D81-4559-AA87-E5118A095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523E728-6CD5-4494-A2F1-626D8FCA4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17F51-CA1E-48B3-9000-535C87041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702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A7496C-AE2D-43A8-BE91-4D2CCD27D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3A50C091-B75E-4BE6-969C-1CCF55DD26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5023868-FA69-4656-BD07-DEF93E03A6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6BF5175-49F8-4B45-AC06-32CB342DE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B7BD-6BB8-452B-A009-6DAFFDFC999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8730C02-DD55-4E3B-9450-8569EDA27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22917CF-8707-477F-B010-A0009AA5E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17F51-CA1E-48B3-9000-535C87041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281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7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04BA0AB-631D-4108-B540-13DB2924E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B79CA94-A992-424A-A951-794B9493B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E311891-B514-4BA2-866E-313C3A3A6E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3B7BD-6BB8-452B-A009-6DAFFDFC9990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34EA595-95C1-4D4A-B613-C858144665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1648693-131C-4B61-B793-EFFFB9EDD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17F51-CA1E-48B3-9000-535C87041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092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B9F1332-CD83-4836-92D4-1241AB224F38}"/>
              </a:ext>
            </a:extLst>
          </p:cNvPr>
          <p:cNvSpPr txBox="1"/>
          <p:nvPr/>
        </p:nvSpPr>
        <p:spPr>
          <a:xfrm>
            <a:off x="-396241" y="255564"/>
            <a:ext cx="91017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solidFill>
                  <a:schemeClr val="accent1">
                    <a:lumMod val="50000"/>
                  </a:schemeClr>
                </a:solidFill>
                <a:latin typeface="Vezitsa" panose="020B0500000000000000" pitchFamily="34" charset="-52"/>
              </a:rPr>
              <a:t>230 лет </a:t>
            </a:r>
          </a:p>
          <a:p>
            <a:pPr algn="ctr"/>
            <a:r>
              <a:rPr lang="ru-RU" sz="5400" dirty="0">
                <a:solidFill>
                  <a:schemeClr val="accent1">
                    <a:lumMod val="50000"/>
                  </a:schemeClr>
                </a:solidFill>
                <a:latin typeface="Vezitsa" panose="020B0500000000000000" pitchFamily="34" charset="-52"/>
              </a:rPr>
              <a:t>станице Брюховецкой</a:t>
            </a:r>
          </a:p>
          <a:p>
            <a:pPr algn="ctr"/>
            <a:r>
              <a:rPr lang="ru-RU" sz="5400" dirty="0">
                <a:solidFill>
                  <a:schemeClr val="accent1">
                    <a:lumMod val="50000"/>
                  </a:schemeClr>
                </a:solidFill>
                <a:latin typeface="Vezitsa" panose="020B0500000000000000" pitchFamily="34" charset="-52"/>
              </a:rPr>
              <a:t>100 лет</a:t>
            </a:r>
          </a:p>
          <a:p>
            <a:pPr algn="ctr"/>
            <a:r>
              <a:rPr lang="ru-RU" sz="5400" dirty="0">
                <a:solidFill>
                  <a:schemeClr val="accent1">
                    <a:lumMod val="50000"/>
                  </a:schemeClr>
                </a:solidFill>
                <a:latin typeface="Vezitsa" panose="020B0500000000000000" pitchFamily="34" charset="-52"/>
              </a:rPr>
              <a:t> </a:t>
            </a:r>
            <a:r>
              <a:rPr lang="ru-RU" sz="5400" dirty="0" err="1">
                <a:solidFill>
                  <a:schemeClr val="accent1">
                    <a:lumMod val="50000"/>
                  </a:schemeClr>
                </a:solidFill>
                <a:latin typeface="Vezitsa" panose="020B0500000000000000" pitchFamily="34" charset="-52"/>
              </a:rPr>
              <a:t>Брюховецкому</a:t>
            </a:r>
            <a:r>
              <a:rPr lang="ru-RU" sz="5400" dirty="0">
                <a:solidFill>
                  <a:schemeClr val="accent1">
                    <a:lumMod val="50000"/>
                  </a:schemeClr>
                </a:solidFill>
                <a:latin typeface="Vezitsa" panose="020B0500000000000000" pitchFamily="34" charset="-52"/>
              </a:rPr>
              <a:t> району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F83D4E7-3947-4C97-B552-479D03CE1B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156" y="3830516"/>
            <a:ext cx="2221001" cy="277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886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противолежащие углы 3">
            <a:extLst>
              <a:ext uri="{FF2B5EF4-FFF2-40B4-BE49-F238E27FC236}">
                <a16:creationId xmlns:a16="http://schemas.microsoft.com/office/drawing/2014/main" xmlns="" id="{701075BD-6E85-4AF9-8ED6-92BA52FFC773}"/>
              </a:ext>
            </a:extLst>
          </p:cNvPr>
          <p:cNvSpPr/>
          <p:nvPr/>
        </p:nvSpPr>
        <p:spPr>
          <a:xfrm>
            <a:off x="672903" y="437197"/>
            <a:ext cx="10846191" cy="2016443"/>
          </a:xfrm>
          <a:prstGeom prst="round2DiagRect">
            <a:avLst/>
          </a:prstGeom>
          <a:solidFill>
            <a:schemeClr val="lt1">
              <a:alpha val="49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9E28919-A0C4-48FE-8D61-BCB4E70FE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477" y="713105"/>
            <a:ext cx="10846191" cy="2016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ru-RU" sz="3100" dirty="0">
                <a:solidFill>
                  <a:schemeClr val="accent1">
                    <a:lumMod val="50000"/>
                  </a:schemeClr>
                </a:solidFill>
              </a:rPr>
              <a:t>Ракетная установка «Катюша». Установлена в честь советских воинов, освободивших район от фашистских захватчиков. Расположена на южной окраине станицы Брюховецкой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FEA0E04-ECF2-42EE-846B-85A40C18F9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304" y="2683829"/>
            <a:ext cx="5059387" cy="37945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21199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xmlns="" id="{9750BA77-829A-4A36-AB09-02C97C5F59B6}"/>
              </a:ext>
            </a:extLst>
          </p:cNvPr>
          <p:cNvSpPr/>
          <p:nvPr/>
        </p:nvSpPr>
        <p:spPr>
          <a:xfrm>
            <a:off x="716279" y="437197"/>
            <a:ext cx="10896601" cy="1253491"/>
          </a:xfrm>
          <a:prstGeom prst="round2DiagRect">
            <a:avLst/>
          </a:prstGeom>
          <a:solidFill>
            <a:schemeClr val="lt1">
              <a:alpha val="49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04C77F-D955-47DE-8072-E93305480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Брюховецкий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район славится своими достижениями в спорте и в культурной деятельности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71686CC-2A08-4807-8925-8AED45C1C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9489">
            <a:off x="1572415" y="4367697"/>
            <a:ext cx="5080000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F7DCA37-B2CA-4162-8969-CA90841D0C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5690">
            <a:off x="7169234" y="1677023"/>
            <a:ext cx="3426460" cy="23426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6FB7069-AD4A-4E34-96A7-5F52B5C7A9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2038">
            <a:off x="1454481" y="1801389"/>
            <a:ext cx="3776656" cy="25177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CA0C1D64-2323-4D60-826C-323C7FF934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4338">
            <a:off x="7118355" y="3853400"/>
            <a:ext cx="4160312" cy="27748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231858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скругленные противолежащие углы 6">
            <a:extLst>
              <a:ext uri="{FF2B5EF4-FFF2-40B4-BE49-F238E27FC236}">
                <a16:creationId xmlns:a16="http://schemas.microsoft.com/office/drawing/2014/main" xmlns="" id="{DF4E6FE7-C1BD-4199-BA58-395FC20C2B98}"/>
              </a:ext>
            </a:extLst>
          </p:cNvPr>
          <p:cNvSpPr/>
          <p:nvPr/>
        </p:nvSpPr>
        <p:spPr>
          <a:xfrm>
            <a:off x="392724" y="436098"/>
            <a:ext cx="6233159" cy="5176911"/>
          </a:xfrm>
          <a:prstGeom prst="round2DiagRect">
            <a:avLst>
              <a:gd name="adj1" fmla="val 6341"/>
              <a:gd name="adj2" fmla="val 0"/>
            </a:avLst>
          </a:prstGeom>
          <a:solidFill>
            <a:schemeClr val="lt1">
              <a:alpha val="49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548B7A-7782-4F47-A478-BD2C592E4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603" y="210381"/>
            <a:ext cx="5520397" cy="123859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Историческая справка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B5AEC54-9794-454A-8AE3-AF2388A5A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724" y="1448973"/>
            <a:ext cx="6528582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  Земля Брюховецкая! В пересечении голубых лент реки Бейсуг и ее притоков, строгих зеленых линий лесополос и серых лент автодорог — ты раскинулась простором степей и волнующим морем золотых колосьев, тихими плавнями, улицами хуторов и станиц. Для 46 тысяч жителей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Брюховецкий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район — самый дорогой уголок земли, корнями уходящий в XVIII век.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52B3EEC-50B0-420B-B780-A385008CA4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540" y="1708906"/>
            <a:ext cx="5158923" cy="34401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26733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: скругленные противолежащие углы 7">
            <a:extLst>
              <a:ext uri="{FF2B5EF4-FFF2-40B4-BE49-F238E27FC236}">
                <a16:creationId xmlns:a16="http://schemas.microsoft.com/office/drawing/2014/main" xmlns="" id="{375D6F7D-D38D-4C9C-BEA2-A8F2B9B0C474}"/>
              </a:ext>
            </a:extLst>
          </p:cNvPr>
          <p:cNvSpPr/>
          <p:nvPr/>
        </p:nvSpPr>
        <p:spPr>
          <a:xfrm>
            <a:off x="393895" y="530432"/>
            <a:ext cx="6035039" cy="5797135"/>
          </a:xfrm>
          <a:prstGeom prst="round2DiagRect">
            <a:avLst>
              <a:gd name="adj1" fmla="val 5504"/>
              <a:gd name="adj2" fmla="val 0"/>
            </a:avLst>
          </a:prstGeom>
          <a:solidFill>
            <a:schemeClr val="lt1">
              <a:alpha val="49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9C72477-663C-46D8-8EF4-C591FDBED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895" y="530432"/>
            <a:ext cx="6035039" cy="57971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Станица Брюховецкая – районный центр, бывший курень. Свое название станица получила от имени запорожского атамана –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Ивана Мартыновича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Брюховецкого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 При жеребьевке мест под курени зимой 1794 года атаману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</a:rPr>
              <a:t>Брюховецкому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 досталась территория у устья реки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</a:rPr>
              <a:t>Бейсужок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, около так называемого Великого кургана.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D6C0AE9-531D-4D72-99B5-8394C521E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608" y="662148"/>
            <a:ext cx="4278155" cy="55337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54949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: скругленные противолежащие углы 16">
            <a:extLst>
              <a:ext uri="{FF2B5EF4-FFF2-40B4-BE49-F238E27FC236}">
                <a16:creationId xmlns:a16="http://schemas.microsoft.com/office/drawing/2014/main" xmlns="" id="{9FA9B6A0-6483-4A4D-BC63-76B7D6FCAE63}"/>
              </a:ext>
            </a:extLst>
          </p:cNvPr>
          <p:cNvSpPr/>
          <p:nvPr/>
        </p:nvSpPr>
        <p:spPr>
          <a:xfrm>
            <a:off x="2179163" y="2312627"/>
            <a:ext cx="4219316" cy="831582"/>
          </a:xfrm>
          <a:prstGeom prst="round2DiagRect">
            <a:avLst/>
          </a:prstGeom>
          <a:solidFill>
            <a:schemeClr val="lt1">
              <a:alpha val="49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: скругленные противолежащие углы 17">
            <a:extLst>
              <a:ext uri="{FF2B5EF4-FFF2-40B4-BE49-F238E27FC236}">
                <a16:creationId xmlns:a16="http://schemas.microsoft.com/office/drawing/2014/main" xmlns="" id="{C56BB8A3-63B4-471F-BCD0-3EDF0CA5E6C7}"/>
              </a:ext>
            </a:extLst>
          </p:cNvPr>
          <p:cNvSpPr/>
          <p:nvPr/>
        </p:nvSpPr>
        <p:spPr>
          <a:xfrm>
            <a:off x="2119363" y="3877161"/>
            <a:ext cx="4219316" cy="831582"/>
          </a:xfrm>
          <a:prstGeom prst="round2DiagRect">
            <a:avLst/>
          </a:prstGeom>
          <a:solidFill>
            <a:schemeClr val="lt1">
              <a:alpha val="49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: скругленные противолежащие углы 18">
            <a:extLst>
              <a:ext uri="{FF2B5EF4-FFF2-40B4-BE49-F238E27FC236}">
                <a16:creationId xmlns:a16="http://schemas.microsoft.com/office/drawing/2014/main" xmlns="" id="{A5AEEE11-44A2-403C-9C2F-8D6078574E14}"/>
              </a:ext>
            </a:extLst>
          </p:cNvPr>
          <p:cNvSpPr/>
          <p:nvPr/>
        </p:nvSpPr>
        <p:spPr>
          <a:xfrm>
            <a:off x="2179163" y="5492644"/>
            <a:ext cx="4219316" cy="831582"/>
          </a:xfrm>
          <a:prstGeom prst="round2DiagRect">
            <a:avLst/>
          </a:prstGeom>
          <a:solidFill>
            <a:schemeClr val="lt1">
              <a:alpha val="49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: скругленные противолежащие углы 3">
            <a:extLst>
              <a:ext uri="{FF2B5EF4-FFF2-40B4-BE49-F238E27FC236}">
                <a16:creationId xmlns:a16="http://schemas.microsoft.com/office/drawing/2014/main" xmlns="" id="{D746EE2B-5BC4-4128-B281-669352325707}"/>
              </a:ext>
            </a:extLst>
          </p:cNvPr>
          <p:cNvSpPr/>
          <p:nvPr/>
        </p:nvSpPr>
        <p:spPr>
          <a:xfrm>
            <a:off x="211015" y="281354"/>
            <a:ext cx="10846191" cy="1663163"/>
          </a:xfrm>
          <a:prstGeom prst="round2DiagRect">
            <a:avLst/>
          </a:prstGeom>
          <a:solidFill>
            <a:schemeClr val="lt1">
              <a:alpha val="49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A38DC1E-952E-4DAB-9AD6-8F524F37D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181" y="433293"/>
            <a:ext cx="11155680" cy="16631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В 1842 году курени были переименованы в станицы, и Брюховецкая (а также станицы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</a:rPr>
              <a:t>Батуринская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 и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</a:rPr>
              <a:t>Переясловская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) вошли в состав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</a:rPr>
              <a:t>Екатеринодарского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 округа.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D9D235C-C049-4FEF-9065-F1EA455B4E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147" y="2339588"/>
            <a:ext cx="3011059" cy="335048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9ED5ABD-1F09-4037-B5BF-CCB7A0F14E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41" y="2127795"/>
            <a:ext cx="1153801" cy="1440000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E56DA90-80DA-4A1E-B13F-1D8D35C508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41" y="3710873"/>
            <a:ext cx="1172519" cy="1440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0CB6706F-13D5-492C-A557-F446A81DF3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41" y="5293951"/>
            <a:ext cx="1209600" cy="1440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F90EE57-D5FA-490B-BDDF-21AE5F6B697D}"/>
              </a:ext>
            </a:extLst>
          </p:cNvPr>
          <p:cNvSpPr txBox="1"/>
          <p:nvPr/>
        </p:nvSpPr>
        <p:spPr>
          <a:xfrm flipH="1">
            <a:off x="2336791" y="2544191"/>
            <a:ext cx="3784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Герб станицы Брюховецкой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DA23C60-8BAC-413B-9BBD-4FEF546D68E5}"/>
              </a:ext>
            </a:extLst>
          </p:cNvPr>
          <p:cNvSpPr txBox="1"/>
          <p:nvPr/>
        </p:nvSpPr>
        <p:spPr>
          <a:xfrm flipH="1">
            <a:off x="2238963" y="4062119"/>
            <a:ext cx="4099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Герб станицы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Переясловской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9F665E9-88BE-4B51-A1AD-75674EA867EB}"/>
              </a:ext>
            </a:extLst>
          </p:cNvPr>
          <p:cNvSpPr txBox="1"/>
          <p:nvPr/>
        </p:nvSpPr>
        <p:spPr>
          <a:xfrm flipH="1">
            <a:off x="2336791" y="5677602"/>
            <a:ext cx="4099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Герб станицы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Батуринской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Прямоугольник: скругленные противолежащие углы 20">
            <a:extLst>
              <a:ext uri="{FF2B5EF4-FFF2-40B4-BE49-F238E27FC236}">
                <a16:creationId xmlns:a16="http://schemas.microsoft.com/office/drawing/2014/main" xmlns="" id="{B2E7AF9A-B1AB-486B-87EC-8336ED5828F2}"/>
              </a:ext>
            </a:extLst>
          </p:cNvPr>
          <p:cNvSpPr/>
          <p:nvPr/>
        </p:nvSpPr>
        <p:spPr>
          <a:xfrm>
            <a:off x="7400767" y="5807657"/>
            <a:ext cx="4219316" cy="831582"/>
          </a:xfrm>
          <a:prstGeom prst="round2DiagRect">
            <a:avLst/>
          </a:prstGeom>
          <a:solidFill>
            <a:schemeClr val="lt1">
              <a:alpha val="49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Герб Кубанского казачьего войска</a:t>
            </a:r>
          </a:p>
        </p:txBody>
      </p:sp>
    </p:spTree>
    <p:extLst>
      <p:ext uri="{BB962C8B-B14F-4D97-AF65-F5344CB8AC3E}">
        <p14:creationId xmlns:p14="http://schemas.microsoft.com/office/powerpoint/2010/main" val="337684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противолежащие углы 3">
            <a:extLst>
              <a:ext uri="{FF2B5EF4-FFF2-40B4-BE49-F238E27FC236}">
                <a16:creationId xmlns:a16="http://schemas.microsoft.com/office/drawing/2014/main" xmlns="" id="{2E8D164B-D3E8-49F6-BACF-9DE367063F44}"/>
              </a:ext>
            </a:extLst>
          </p:cNvPr>
          <p:cNvSpPr/>
          <p:nvPr/>
        </p:nvSpPr>
        <p:spPr>
          <a:xfrm>
            <a:off x="672903" y="437197"/>
            <a:ext cx="10846191" cy="2016443"/>
          </a:xfrm>
          <a:prstGeom prst="round2DiagRect">
            <a:avLst/>
          </a:prstGeom>
          <a:solidFill>
            <a:schemeClr val="lt1">
              <a:alpha val="49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8B82FDF-963B-4455-A795-FA2B7D6F3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667385"/>
            <a:ext cx="10515600" cy="178625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В 1924 году был образован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</a:rPr>
              <a:t>Брюховецкий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 район. Он расположен в северо-западной части Азово-Кубанской низменности.</a:t>
            </a:r>
          </a:p>
          <a:p>
            <a:pPr marL="0" indent="0">
              <a:buNone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 Район расположен на площади 1368 квадратных километров.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14A3473-19CD-443F-98DA-5DBB96A41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978" y="2683828"/>
            <a:ext cx="6924040" cy="38947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90755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противолежащие углы 3">
            <a:extLst>
              <a:ext uri="{FF2B5EF4-FFF2-40B4-BE49-F238E27FC236}">
                <a16:creationId xmlns:a16="http://schemas.microsoft.com/office/drawing/2014/main" xmlns="" id="{259702DD-03E5-400E-AD18-1665CF803F83}"/>
              </a:ext>
            </a:extLst>
          </p:cNvPr>
          <p:cNvSpPr/>
          <p:nvPr/>
        </p:nvSpPr>
        <p:spPr>
          <a:xfrm>
            <a:off x="672903" y="437197"/>
            <a:ext cx="10680897" cy="4351339"/>
          </a:xfrm>
          <a:prstGeom prst="round2DiagRect">
            <a:avLst>
              <a:gd name="adj1" fmla="val 6566"/>
              <a:gd name="adj2" fmla="val 0"/>
            </a:avLst>
          </a:prstGeom>
          <a:solidFill>
            <a:schemeClr val="lt1">
              <a:alpha val="49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256CC4-FF41-4B67-8596-9A5823709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Памятники истории, архитектуры, культуры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BE70D22-B457-4274-9015-3759298E4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 Район интересен историко-культурным наследием. Здесь 123 памятника археологии, из них 3 городища.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</a:rPr>
              <a:t>Новоджерелиевское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 городище – одно из самых крупных на Северном Кавказе. В районе находится 30 памятников истории и 7 музеев.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5849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противолежащие углы 3">
            <a:extLst>
              <a:ext uri="{FF2B5EF4-FFF2-40B4-BE49-F238E27FC236}">
                <a16:creationId xmlns:a16="http://schemas.microsoft.com/office/drawing/2014/main" xmlns="" id="{59F4B9C5-A534-402B-BFFB-C510EE9EB9B0}"/>
              </a:ext>
            </a:extLst>
          </p:cNvPr>
          <p:cNvSpPr/>
          <p:nvPr/>
        </p:nvSpPr>
        <p:spPr>
          <a:xfrm>
            <a:off x="441960" y="437197"/>
            <a:ext cx="11506199" cy="1955483"/>
          </a:xfrm>
          <a:prstGeom prst="round2DiagRect">
            <a:avLst/>
          </a:prstGeom>
          <a:solidFill>
            <a:schemeClr val="lt1">
              <a:alpha val="49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864A049-68D9-4039-A4D2-AFD2191D3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960" y="758030"/>
            <a:ext cx="11506200" cy="131381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sz="3900" dirty="0">
                <a:solidFill>
                  <a:schemeClr val="accent1">
                    <a:lumMod val="50000"/>
                  </a:schemeClr>
                </a:solidFill>
              </a:rPr>
              <a:t>Мемориальный комплекс «Скорбящая мать». Расположен в Центральном парке станицы Брюховецкой.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672C3D6-7DDF-47BF-8003-50FB367557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969" y="2713513"/>
            <a:ext cx="7042062" cy="35829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34237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противолежащие углы 3">
            <a:extLst>
              <a:ext uri="{FF2B5EF4-FFF2-40B4-BE49-F238E27FC236}">
                <a16:creationId xmlns:a16="http://schemas.microsoft.com/office/drawing/2014/main" xmlns="" id="{DA9AD580-186B-4651-BC3C-6178D6A5D798}"/>
              </a:ext>
            </a:extLst>
          </p:cNvPr>
          <p:cNvSpPr/>
          <p:nvPr/>
        </p:nvSpPr>
        <p:spPr>
          <a:xfrm>
            <a:off x="274320" y="437197"/>
            <a:ext cx="11704320" cy="1726883"/>
          </a:xfrm>
          <a:prstGeom prst="round2DiagRect">
            <a:avLst/>
          </a:prstGeom>
          <a:solidFill>
            <a:schemeClr val="lt1">
              <a:alpha val="49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CC62502-E937-4DC7-9DB6-BF9CBE103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728345"/>
            <a:ext cx="11811000" cy="1435735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 Мемориальный комплекс «Пионеры-герои Елена и Виталий Голубятниковы». Находится на территории средней общеобразовательной школы № 3 ст. Брюховецкой.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B8D0B30-87EC-43F6-BF76-78D40D1976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340" y="2455228"/>
            <a:ext cx="5989320" cy="40650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80945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противолежащие углы 3">
            <a:extLst>
              <a:ext uri="{FF2B5EF4-FFF2-40B4-BE49-F238E27FC236}">
                <a16:creationId xmlns:a16="http://schemas.microsoft.com/office/drawing/2014/main" xmlns="" id="{FD4729F9-75C1-4292-853D-90E6DD3E5960}"/>
              </a:ext>
            </a:extLst>
          </p:cNvPr>
          <p:cNvSpPr/>
          <p:nvPr/>
        </p:nvSpPr>
        <p:spPr>
          <a:xfrm>
            <a:off x="441960" y="437197"/>
            <a:ext cx="11506199" cy="1955483"/>
          </a:xfrm>
          <a:prstGeom prst="round2DiagRect">
            <a:avLst/>
          </a:prstGeom>
          <a:solidFill>
            <a:schemeClr val="lt1">
              <a:alpha val="49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C58BAF8-0E6F-4F5E-808B-AFC77CF40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5465"/>
            <a:ext cx="10515600" cy="171005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Мемориальный комплекс «Братская могила». В нем захоронено более 1000 советских воинов и мирных жителей, погибших в боях с фашистскими захватчиками. Расположен на территории средней школы № 9 станицы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Батуринской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8772142-4ABD-4169-9652-FF73BC808E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881" y="2718051"/>
            <a:ext cx="7234238" cy="35944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368958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274</Words>
  <Application>Microsoft Office PowerPoint</Application>
  <PresentationFormat>Широкоэкранный</PresentationFormat>
  <Paragraphs>23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Vezitsa</vt:lpstr>
      <vt:lpstr>Тема Office</vt:lpstr>
      <vt:lpstr>Презентация PowerPoint</vt:lpstr>
      <vt:lpstr>Историческая справка</vt:lpstr>
      <vt:lpstr>Презентация PowerPoint</vt:lpstr>
      <vt:lpstr>Презентация PowerPoint</vt:lpstr>
      <vt:lpstr>Презентация PowerPoint</vt:lpstr>
      <vt:lpstr>Памятники истории, архитектуры, культуры</vt:lpstr>
      <vt:lpstr>Презентация PowerPoint</vt:lpstr>
      <vt:lpstr>Презентация PowerPoint</vt:lpstr>
      <vt:lpstr>Презентация PowerPoint</vt:lpstr>
      <vt:lpstr>Презентация PowerPoint</vt:lpstr>
      <vt:lpstr> Брюховецкий район славится своими достижениями в спорте и в культурной деятельности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3</cp:lastModifiedBy>
  <cp:revision>6</cp:revision>
  <dcterms:created xsi:type="dcterms:W3CDTF">2024-09-30T17:58:49Z</dcterms:created>
  <dcterms:modified xsi:type="dcterms:W3CDTF">2024-11-29T05:35:04Z</dcterms:modified>
</cp:coreProperties>
</file>